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3" r:id="rId7"/>
    <p:sldId id="276" r:id="rId8"/>
    <p:sldId id="265" r:id="rId9"/>
    <p:sldId id="27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0CA"/>
          </a:solidFill>
        </a:fill>
      </a:tcStyle>
    </a:wholeTbl>
    <a:band2H>
      <a:tcTxStyle/>
      <a:tcStyle>
        <a:tcBdr/>
        <a:fill>
          <a:solidFill>
            <a:srgbClr val="FBE9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DF"/>
          </a:solidFill>
        </a:fill>
      </a:tcStyle>
    </a:wholeTbl>
    <a:band2H>
      <a:tcTxStyle/>
      <a:tcStyle>
        <a:tcBdr/>
        <a:fill>
          <a:solidFill>
            <a:srgbClr val="FFF3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FED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DD9"/>
          </a:solidFill>
        </a:fill>
      </a:tcStyle>
    </a:wholeTbl>
    <a:band2H>
      <a:tcTxStyle/>
      <a:tcStyle>
        <a:tcBdr/>
        <a:fill>
          <a:solidFill>
            <a:srgbClr val="E7EFE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A9988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solidFill>
            <a:srgbClr val="1A9988">
              <a:alpha val="20000"/>
            </a:srgbClr>
          </a:solidFill>
        </a:fill>
      </a:tcStyle>
    </a:firstCol>
    <a:la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50800" cap="flat">
              <a:solidFill>
                <a:srgbClr val="1A9988"/>
              </a:solidFill>
              <a:prstDash val="solid"/>
              <a:round/>
            </a:ln>
          </a:top>
          <a:bottom>
            <a:ln w="127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1A9988"/>
        </a:fontRef>
        <a:srgbClr val="1A9988"/>
      </a:tcTxStyle>
      <a:tcStyle>
        <a:tcBdr>
          <a:left>
            <a:ln w="12700" cap="flat">
              <a:solidFill>
                <a:srgbClr val="1A9988"/>
              </a:solidFill>
              <a:prstDash val="solid"/>
              <a:round/>
            </a:ln>
          </a:left>
          <a:right>
            <a:ln w="12700" cap="flat">
              <a:solidFill>
                <a:srgbClr val="1A9988"/>
              </a:solidFill>
              <a:prstDash val="solid"/>
              <a:round/>
            </a:ln>
          </a:right>
          <a:top>
            <a:ln w="12700" cap="flat">
              <a:solidFill>
                <a:srgbClr val="1A9988"/>
              </a:solidFill>
              <a:prstDash val="solid"/>
              <a:round/>
            </a:ln>
          </a:top>
          <a:bottom>
            <a:ln w="25400" cap="flat">
              <a:solidFill>
                <a:srgbClr val="1A9988"/>
              </a:solidFill>
              <a:prstDash val="solid"/>
              <a:round/>
            </a:ln>
          </a:bottom>
          <a:insideH>
            <a:ln w="12700" cap="flat">
              <a:solidFill>
                <a:srgbClr val="1A9988"/>
              </a:solidFill>
              <a:prstDash val="solid"/>
              <a:round/>
            </a:ln>
          </a:insideH>
          <a:insideV>
            <a:ln w="12700" cap="flat">
              <a:solidFill>
                <a:srgbClr val="1A998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indent="450215" algn="just">
              <a:lnSpc>
                <a:spcPct val="150000"/>
              </a:lnSpc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Затрагивает</a:t>
            </a:r>
          </a:p>
          <a:p>
            <a:pPr indent="450215" algn="just">
              <a:lnSpc>
                <a:spcPct val="150000"/>
              </a:lnSpc>
              <a:spcBef>
                <a:spcPts val="6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Всех совладельцев проекта и целевого пользователя.</a:t>
            </a:r>
          </a:p>
          <a:p>
            <a:pPr indent="450215" algn="just">
              <a:lnSpc>
                <a:spcPct val="150000"/>
              </a:lnSpc>
              <a:spcBef>
                <a:spcPts val="6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Ее следствием является</a:t>
            </a:r>
          </a:p>
          <a:p>
            <a:pPr indent="450215" algn="just">
              <a:lnSpc>
                <a:spcPct val="150000"/>
              </a:lnSpc>
              <a:spcBef>
                <a:spcPts val="6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Возможность взять слишком много проектов и не успеть их завершить в срок. Или, наоборот, лихорадочный поиск заказов, когда вдруг все понимают, что проекты вот-вот закончатся. При этом заказчик, в свою очередь, будет мало информирован о процессах работы над проектом.</a:t>
            </a:r>
          </a:p>
          <a:p>
            <a:pPr indent="450215" algn="just">
              <a:lnSpc>
                <a:spcPct val="150000"/>
              </a:lnSpc>
              <a:spcBef>
                <a:spcPts val="6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Успешное решение</a:t>
            </a:r>
          </a:p>
          <a:p>
            <a:pPr indent="450215" algn="just">
              <a:lnSpc>
                <a:spcPct val="150000"/>
              </a:lnSpc>
              <a:spcBef>
                <a:spcPts val="6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Визуализация процесса работы над проектом с помощью специальной виртуальной доски (так называемой Kanban -доски), на которой представляются ответы на вопросы:</a:t>
            </a:r>
          </a:p>
          <a:p>
            <a:pPr marL="457200" indent="-304800" algn="just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200"/>
              <a:buFont typeface="Times New Roman"/>
              <a:buChar char="●"/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Кто и чем занят в данный момент времени?</a:t>
            </a:r>
          </a:p>
          <a:p>
            <a:pPr marL="457200" indent="-304800" algn="just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200"/>
              <a:buFont typeface="Times New Roman"/>
              <a:buChar char="●"/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Где случились какие-либо изменения за последние сутки?</a:t>
            </a:r>
          </a:p>
          <a:p>
            <a:pPr marL="457200" indent="-304800" algn="just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200"/>
              <a:buFont typeface="Times New Roman"/>
              <a:buChar char="●"/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Когда будет сделана конкретная задача?</a:t>
            </a:r>
          </a:p>
          <a:p>
            <a:pPr marL="457200" indent="-304800" algn="just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200"/>
              <a:buFont typeface="Times New Roman"/>
              <a:buChar char="●"/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Как скоро закончатся задачи у конкретного специалиста?</a:t>
            </a:r>
          </a:p>
          <a:p>
            <a:pPr marL="457200" indent="-304800" algn="just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200"/>
              <a:buFont typeface="Times New Roman"/>
              <a:buChar char="●"/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На какие задачи уже потрачено больше времени, чем было запланировано?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EB889E-D577-A04A-1F67-82FC4D005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9F90CA1-C317-A7A9-5634-FDB2D80E9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D01CC6-5A1C-99BA-7BD1-7206C519E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FCFB95-1386-48AA-9BA5-D86C846B8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5D7C11-9A86-8C65-C9EF-5ABE3A95E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567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545C4-5A31-B35C-77AE-B55BBD97C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69A2CE-B375-FC6C-388D-BDBDFA743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39B7E0-43D5-48CE-28F0-EB0CB2482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E3DEDD-D10F-FBA1-FD86-DF3D7F15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80A71D-793A-0378-E2E9-CEC71ABDE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5864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4A96D66-757E-9EB0-26D3-C6413A9C5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7DFFE8C-36F8-DCC5-BDE7-0B61CD1F1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0E8AD1-5254-B68D-6AB3-34AF12EFD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C45E05-02AF-620D-5160-3E71CD98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13127A-7D5F-FC77-F641-28521756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173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3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4949" y="3161525"/>
            <a:ext cx="3300902" cy="759001"/>
          </a:xfrm>
          <a:prstGeom prst="rect">
            <a:avLst/>
          </a:prstGeom>
        </p:spPr>
        <p:txBody>
          <a:bodyPr>
            <a:normAutofit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  <a:defRPr sz="1600"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  <a:defRPr sz="1600"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  <a:defRPr sz="1600"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  <a:defRPr sz="1600"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  <a:defRPr sz="16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6" name="Google Shape;126;p12"/>
          <p:cNvSpPr txBox="1">
            <a:spLocks noGrp="1"/>
          </p:cNvSpPr>
          <p:nvPr>
            <p:ph type="body" sz="half" idx="21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13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676723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802403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619917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1"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</p:spPr>
        <p:txBody>
          <a:bodyPr/>
          <a:lstStyle>
            <a:lvl1pPr>
              <a:defRPr sz="4200"/>
            </a:lvl1pPr>
          </a:lstStyle>
          <a:p>
            <a:r>
              <a:t>Текст заголовка</a:t>
            </a:r>
          </a:p>
        </p:txBody>
      </p:sp>
      <p:sp>
        <p:nvSpPr>
          <p:cNvPr id="3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626" y="3172899"/>
            <a:ext cx="7688101" cy="541201"/>
          </a:xfrm>
          <a:prstGeom prst="rect">
            <a:avLst/>
          </a:prstGeom>
        </p:spPr>
        <p:txBody>
          <a:bodyPr>
            <a:normAutofit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  <a:defRPr sz="1600"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  <a:defRPr sz="1600"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  <a:defRPr sz="1600"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  <a:defRPr sz="1600"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  <a:defRPr sz="16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034083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719922-0682-9957-FE85-43A7670C5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677D5D-C0B0-4F41-A6FA-E769F41EB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07E300-DF55-8387-2F09-72ACCE1A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529A22-49BC-DC92-1200-77F66E7D0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CF95ED-1C2A-A805-02E1-E077E50F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407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D05E51-D615-D861-7FE7-83F9BFA39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0FBA5D-3B6C-6DD8-CCF6-D3AF295C4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0A039C-4C6E-2DDD-4AC2-EA7AD312A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B849D3-4FFA-69FE-8C00-2A5C7F7A6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DD5599-227D-C4D8-5526-AF73078CE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984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C28ED-490B-FF44-59B8-EF880FAFF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E036B1-D1CA-8878-3400-B70E85A99F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FDDCA0-3A11-28D5-CD62-636EF0700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191E93-A1A2-6E84-6E0F-FF16994A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3D7A52-897C-68B1-7EC9-4228BA06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F9BDC7-C9C0-93F5-1AA4-E8BF5A6C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221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8EDB1-4C26-6B34-EFC6-97AD35C7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16731B-32F2-698F-C88D-77FA4DA90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D45CB5-0921-EECB-B57B-C84894423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8516DD-B744-9968-FB84-E8E994967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9DEE07-13D5-FDAC-E27C-94F7B99585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E225BC6-DCEB-2EF4-5B5B-527DAAABA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209C89-1BC1-E52F-4ECC-811A87EEF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8E7BB13-D754-2E89-558E-46246B7E7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2135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1638A-440E-22FB-FB95-39E97C068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2055DD-17C6-758F-4DD5-A87623F4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23FC1D3-DAC3-0908-E755-03BED176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474ADD-9B37-9E62-0E3F-6987FF6C0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972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593E219-C739-17FF-AD68-FB5F5E26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78900D-E5CC-A745-E608-6EAA43A1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12CFBD-B361-60DC-72DD-D8D690EE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095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9F0018-B603-1798-63CB-8DEC40512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556495-2469-F085-F11C-9FB311DF3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948018-6CF5-C51A-A909-B63FC8DFF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846FEE8-0DA1-7CB3-AC52-0DFA8D142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F3AE51-5DCF-DD6F-A21A-C834550FF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7EFF30-65B7-5C5E-07B6-AC04BB419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65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75E97D-F469-145C-7BE7-6E8BF898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A51932-E9DF-00CE-D46B-4D2B8B1986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CFD5F4A-08C5-14CF-FA25-A1846B37D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39A34D-C355-9791-19B4-D5DA1CB5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69C6F1-6AAC-3C2F-6EE8-1868D3E25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19679C-A896-C269-1AE4-8E7D11B9F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718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5880B7-5E8E-E4EA-0734-8249005FE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72A4D4-C9CA-1622-A19B-FBC61F98F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213019-D190-2733-E835-A6077859CC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30F3B-E7FB-42F3-8641-4DAE7144D13B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ACCAE8-A2BE-BD70-1D02-7D468CB4A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0A705A-8EF7-7169-AD3C-435F89451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25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176;p18"/>
          <p:cNvSpPr txBox="1"/>
          <p:nvPr/>
        </p:nvSpPr>
        <p:spPr>
          <a:xfrm>
            <a:off x="129189" y="1466356"/>
            <a:ext cx="4442811" cy="523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>
              <a:defRPr sz="11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dirty="0"/>
              <a:t>Магистерская выпускная квалификационная работа</a:t>
            </a:r>
            <a:br>
              <a:rPr dirty="0"/>
            </a:b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тему</a:t>
            </a:r>
            <a:r>
              <a:rPr dirty="0"/>
              <a:t>: </a:t>
            </a:r>
          </a:p>
        </p:txBody>
      </p:sp>
      <p:sp>
        <p:nvSpPr>
          <p:cNvPr id="206" name="Google Shape;177;p18"/>
          <p:cNvSpPr txBox="1"/>
          <p:nvPr/>
        </p:nvSpPr>
        <p:spPr>
          <a:xfrm>
            <a:off x="129189" y="2063935"/>
            <a:ext cx="4323749" cy="101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defRPr sz="44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ru-RU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Разработка распределенной системы мониторинга технического состояния экзомассажоров</a:t>
            </a:r>
            <a:endParaRPr dirty="0"/>
          </a:p>
        </p:txBody>
      </p:sp>
      <p:sp>
        <p:nvSpPr>
          <p:cNvPr id="207" name="Google Shape;178;p18"/>
          <p:cNvSpPr txBox="1"/>
          <p:nvPr/>
        </p:nvSpPr>
        <p:spPr>
          <a:xfrm>
            <a:off x="5274343" y="3161428"/>
            <a:ext cx="3869658" cy="1061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lvl="2">
              <a:defRPr sz="11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Выполнил</a:t>
            </a:r>
            <a:r>
              <a:rPr dirty="0"/>
              <a:t>:  </a:t>
            </a:r>
            <a:r>
              <a:rPr dirty="0" err="1"/>
              <a:t>студент</a:t>
            </a:r>
            <a:r>
              <a:rPr dirty="0"/>
              <a:t> </a:t>
            </a:r>
            <a:r>
              <a:rPr dirty="0" err="1"/>
              <a:t>группы</a:t>
            </a:r>
            <a:r>
              <a:rPr dirty="0"/>
              <a:t> ЕПИ</a:t>
            </a:r>
            <a:r>
              <a:rPr lang="ru-RU" dirty="0"/>
              <a:t>М</a:t>
            </a:r>
            <a:r>
              <a:rPr dirty="0"/>
              <a:t>-2-</a:t>
            </a:r>
            <a:r>
              <a:rPr lang="ru-RU" dirty="0"/>
              <a:t>22</a:t>
            </a:r>
            <a:endParaRPr dirty="0"/>
          </a:p>
          <a:p>
            <a:pPr lvl="2">
              <a:defRPr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dirty="0"/>
              <a:t>Лазарев Дмитрий Денисович</a:t>
            </a:r>
            <a:endParaRPr dirty="0"/>
          </a:p>
          <a:p>
            <a:pPr>
              <a:defRPr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100" dirty="0">
              <a:solidFill>
                <a:srgbClr val="262626"/>
              </a:solidFill>
            </a:endParaRPr>
          </a:p>
          <a:p>
            <a:pPr>
              <a:defRPr sz="11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Руководитель</a:t>
            </a:r>
            <a:r>
              <a:rPr dirty="0"/>
              <a:t>: 	</a:t>
            </a:r>
            <a:r>
              <a:rPr lang="ru-RU" dirty="0"/>
              <a:t>Доцент</a:t>
            </a:r>
            <a:r>
              <a:rPr dirty="0"/>
              <a:t> </a:t>
            </a:r>
            <a:r>
              <a:rPr dirty="0" err="1"/>
              <a:t>технических</a:t>
            </a:r>
            <a:r>
              <a:rPr dirty="0"/>
              <a:t> </a:t>
            </a:r>
            <a:r>
              <a:rPr dirty="0" err="1"/>
              <a:t>наук</a:t>
            </a:r>
            <a:endParaRPr dirty="0"/>
          </a:p>
          <a:p>
            <a:pPr defTabSz="457200">
              <a:defRPr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Верзунов </a:t>
            </a:r>
            <a:r>
              <a:rPr dirty="0" err="1"/>
              <a:t>Сергей</a:t>
            </a:r>
            <a:r>
              <a:rPr dirty="0"/>
              <a:t> </a:t>
            </a:r>
            <a:r>
              <a:rPr dirty="0" err="1"/>
              <a:t>Николаевич</a:t>
            </a:r>
            <a:endParaRPr dirty="0"/>
          </a:p>
        </p:txBody>
      </p:sp>
      <p:sp>
        <p:nvSpPr>
          <p:cNvPr id="208" name="Google Shape;179;p18"/>
          <p:cNvSpPr/>
          <p:nvPr/>
        </p:nvSpPr>
        <p:spPr>
          <a:xfrm>
            <a:off x="-17402" y="-8027"/>
            <a:ext cx="9161401" cy="87059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0" name="Google Shape;181;p18"/>
          <p:cNvSpPr txBox="1"/>
          <p:nvPr/>
        </p:nvSpPr>
        <p:spPr>
          <a:xfrm>
            <a:off x="2740295" y="22984"/>
            <a:ext cx="3999260" cy="93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11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 err="1"/>
              <a:t>Министерство</a:t>
            </a:r>
            <a:r>
              <a:rPr dirty="0"/>
              <a:t> </a:t>
            </a:r>
            <a:r>
              <a:rPr dirty="0" err="1"/>
              <a:t>образования</a:t>
            </a:r>
            <a:r>
              <a:rPr dirty="0"/>
              <a:t> и </a:t>
            </a:r>
            <a:r>
              <a:rPr dirty="0" err="1"/>
              <a:t>науки</a:t>
            </a:r>
            <a:r>
              <a:rPr dirty="0"/>
              <a:t> Кыргызской </a:t>
            </a:r>
            <a:r>
              <a:rPr dirty="0" err="1"/>
              <a:t>Республики</a:t>
            </a:r>
            <a:br>
              <a:rPr dirty="0"/>
            </a:br>
            <a:r>
              <a:rPr dirty="0" err="1"/>
              <a:t>Министерство</a:t>
            </a:r>
            <a:r>
              <a:rPr dirty="0"/>
              <a:t> </a:t>
            </a:r>
            <a:r>
              <a:rPr dirty="0" err="1"/>
              <a:t>науки</a:t>
            </a:r>
            <a:r>
              <a:rPr dirty="0"/>
              <a:t> и </a:t>
            </a:r>
            <a:r>
              <a:rPr dirty="0" err="1"/>
              <a:t>высшего</a:t>
            </a:r>
            <a:r>
              <a:rPr dirty="0"/>
              <a:t> </a:t>
            </a:r>
            <a:r>
              <a:rPr dirty="0" err="1"/>
              <a:t>образования</a:t>
            </a:r>
            <a:r>
              <a:rPr dirty="0"/>
              <a:t> </a:t>
            </a:r>
            <a:r>
              <a:rPr dirty="0" err="1"/>
              <a:t>Российской</a:t>
            </a:r>
            <a:r>
              <a:rPr dirty="0"/>
              <a:t> </a:t>
            </a:r>
            <a:r>
              <a:rPr dirty="0" err="1"/>
              <a:t>Федерации</a:t>
            </a:r>
            <a:endParaRPr dirty="0"/>
          </a:p>
          <a:p>
            <a:pPr>
              <a:defRPr sz="11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dirty="0"/>
              <a:t>КРСУ ИВТ ЕТФ</a:t>
            </a:r>
            <a:br>
              <a:rPr dirty="0"/>
            </a:b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Главная страница"/>
          <p:cNvSpPr txBox="1"/>
          <p:nvPr/>
        </p:nvSpPr>
        <p:spPr>
          <a:xfrm>
            <a:off x="3025973" y="-41079"/>
            <a:ext cx="3196837" cy="495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ru-RU" sz="3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Окно авторизации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8192D74-009D-6503-BE26-130F5A3B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3993"/>
            <a:ext cx="9144000" cy="434541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Создание категорий"/>
          <p:cNvSpPr txBox="1"/>
          <p:nvPr/>
        </p:nvSpPr>
        <p:spPr>
          <a:xfrm>
            <a:off x="2838592" y="219638"/>
            <a:ext cx="3466816" cy="41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Создание категорий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6DB9BC5-8A4B-6618-4BAF-5CF1BA034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184"/>
            <a:ext cx="9144000" cy="4692316"/>
          </a:xfrm>
          <a:prstGeom prst="rect">
            <a:avLst/>
          </a:prstGeom>
        </p:spPr>
      </p:pic>
      <p:sp>
        <p:nvSpPr>
          <p:cNvPr id="4" name="Главная страница">
            <a:extLst>
              <a:ext uri="{FF2B5EF4-FFF2-40B4-BE49-F238E27FC236}">
                <a16:creationId xmlns:a16="http://schemas.microsoft.com/office/drawing/2014/main" id="{65516FC5-C01B-3694-10A6-1AE1AA736BEA}"/>
              </a:ext>
            </a:extLst>
          </p:cNvPr>
          <p:cNvSpPr txBox="1"/>
          <p:nvPr/>
        </p:nvSpPr>
        <p:spPr>
          <a:xfrm>
            <a:off x="916942" y="-41079"/>
            <a:ext cx="7414915" cy="495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ru-RU" sz="3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Главная страница от лица администратора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A8DA1A-186A-2AAF-B4D6-BF046847B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986"/>
            <a:ext cx="9144000" cy="4657577"/>
          </a:xfrm>
          <a:prstGeom prst="rect">
            <a:avLst/>
          </a:prstGeom>
        </p:spPr>
      </p:pic>
      <p:sp>
        <p:nvSpPr>
          <p:cNvPr id="4" name="Главная страница">
            <a:extLst>
              <a:ext uri="{FF2B5EF4-FFF2-40B4-BE49-F238E27FC236}">
                <a16:creationId xmlns:a16="http://schemas.microsoft.com/office/drawing/2014/main" id="{FA362137-45D8-2522-6282-B2E24D5FC7C1}"/>
              </a:ext>
            </a:extLst>
          </p:cNvPr>
          <p:cNvSpPr txBox="1"/>
          <p:nvPr/>
        </p:nvSpPr>
        <p:spPr>
          <a:xfrm>
            <a:off x="2763701" y="-41079"/>
            <a:ext cx="3721404" cy="495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ru-RU" sz="3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Страница устройства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Удаление категорий"/>
          <p:cNvSpPr txBox="1"/>
          <p:nvPr/>
        </p:nvSpPr>
        <p:spPr>
          <a:xfrm>
            <a:off x="2829941" y="219638"/>
            <a:ext cx="3484118" cy="41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Удаление категорий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9D2802-B791-70A3-0FA3-BCEAFC8AB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445"/>
            <a:ext cx="9144000" cy="4654263"/>
          </a:xfrm>
          <a:prstGeom prst="rect">
            <a:avLst/>
          </a:prstGeom>
        </p:spPr>
      </p:pic>
      <p:sp>
        <p:nvSpPr>
          <p:cNvPr id="4" name="Главная страница">
            <a:extLst>
              <a:ext uri="{FF2B5EF4-FFF2-40B4-BE49-F238E27FC236}">
                <a16:creationId xmlns:a16="http://schemas.microsoft.com/office/drawing/2014/main" id="{2A7C3D80-37A3-AFE1-3831-A359B7D99689}"/>
              </a:ext>
            </a:extLst>
          </p:cNvPr>
          <p:cNvSpPr txBox="1"/>
          <p:nvPr/>
        </p:nvSpPr>
        <p:spPr>
          <a:xfrm>
            <a:off x="2596674" y="-41079"/>
            <a:ext cx="4055469" cy="495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ru-RU" sz="3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Связь с техподдержкой</a:t>
            </a: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Создание адресов"/>
          <p:cNvSpPr txBox="1"/>
          <p:nvPr/>
        </p:nvSpPr>
        <p:spPr>
          <a:xfrm>
            <a:off x="3054021" y="219638"/>
            <a:ext cx="3035958" cy="41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Создание адресов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18153C7-F5A1-5CD9-6308-3A6E67F2F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895" y="552150"/>
            <a:ext cx="6878010" cy="42963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0DA835-AE59-83CB-5499-4280E804E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4" b="14031"/>
          <a:stretch/>
        </p:blipFill>
        <p:spPr>
          <a:xfrm>
            <a:off x="0" y="453993"/>
            <a:ext cx="9144000" cy="2847976"/>
          </a:xfrm>
          <a:prstGeom prst="rect">
            <a:avLst/>
          </a:prstGeom>
        </p:spPr>
      </p:pic>
      <p:sp>
        <p:nvSpPr>
          <p:cNvPr id="4" name="Главная страница">
            <a:extLst>
              <a:ext uri="{FF2B5EF4-FFF2-40B4-BE49-F238E27FC236}">
                <a16:creationId xmlns:a16="http://schemas.microsoft.com/office/drawing/2014/main" id="{EC456D6C-259E-7786-933A-FB3E8AC4E6E9}"/>
              </a:ext>
            </a:extLst>
          </p:cNvPr>
          <p:cNvSpPr txBox="1"/>
          <p:nvPr/>
        </p:nvSpPr>
        <p:spPr>
          <a:xfrm>
            <a:off x="473828" y="0"/>
            <a:ext cx="8301183" cy="3713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Страница регистрационных кодов и список всех пользователей</a:t>
            </a:r>
            <a:endParaRPr sz="24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3BE92F-F8D4-9886-2EE3-91358E77D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2" b="22327"/>
          <a:stretch/>
        </p:blipFill>
        <p:spPr>
          <a:xfrm>
            <a:off x="0" y="3301969"/>
            <a:ext cx="9144000" cy="174897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Редактирование адресов"/>
          <p:cNvSpPr txBox="1"/>
          <p:nvPr/>
        </p:nvSpPr>
        <p:spPr>
          <a:xfrm>
            <a:off x="2456383" y="50631"/>
            <a:ext cx="4231234" cy="415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ctr" defTabSz="457200">
              <a:lnSpc>
                <a:spcPct val="107916"/>
              </a:lnSpc>
              <a:spcBef>
                <a:spcPts val="800"/>
              </a:spcBef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36900" algn="l"/>
                <a:tab pos="3594100" algn="l"/>
                <a:tab pos="4038600" algn="l"/>
                <a:tab pos="4495800" algn="l"/>
                <a:tab pos="4940300" algn="l"/>
                <a:tab pos="5384800" algn="l"/>
                <a:tab pos="5791200" algn="l"/>
              </a:tabLst>
              <a:defRPr sz="3000" b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latin typeface="Times New Roman"/>
                <a:ea typeface="Times New Roman"/>
                <a:cs typeface="Times New Roman"/>
                <a:sym typeface="Times New Roman"/>
              </a:rPr>
              <a:t>Редактирование адресов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EA85D5-884C-6674-F8B2-9B6ECAD92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513"/>
            <a:ext cx="9144000" cy="465035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В результате разработки программы «Онлайн-платформы для продажи одежды» были выполнены следующие задачи:…"/>
          <p:cNvSpPr txBox="1"/>
          <p:nvPr/>
        </p:nvSpPr>
        <p:spPr>
          <a:xfrm>
            <a:off x="431127" y="486188"/>
            <a:ext cx="8072196" cy="22234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indent="450215" algn="just" defTabSz="449580">
              <a:lnSpc>
                <a:spcPct val="1500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400" dirty="0"/>
              <a:t>В </a:t>
            </a:r>
            <a:r>
              <a:rPr sz="1400" dirty="0" err="1"/>
              <a:t>результате</a:t>
            </a:r>
            <a:r>
              <a:rPr sz="1400" dirty="0"/>
              <a:t> </a:t>
            </a:r>
            <a:r>
              <a:rPr sz="1400" dirty="0" err="1"/>
              <a:t>разработки</a:t>
            </a:r>
            <a:r>
              <a:rPr sz="1400" dirty="0"/>
              <a:t> </a:t>
            </a:r>
            <a:r>
              <a:rPr lang="ru-RU" sz="1400" dirty="0"/>
              <a:t>системы</a:t>
            </a:r>
            <a:r>
              <a:rPr sz="1400" dirty="0"/>
              <a:t> «</a:t>
            </a:r>
            <a:r>
              <a:rPr lang="ru-RU" sz="1400" dirty="0"/>
              <a:t>Разработка распределенной системы мониторинга технического состояния экзомассажоров</a:t>
            </a:r>
            <a:r>
              <a:rPr sz="1400" dirty="0"/>
              <a:t>» </a:t>
            </a:r>
            <a:r>
              <a:rPr sz="1400" dirty="0" err="1"/>
              <a:t>были</a:t>
            </a:r>
            <a:r>
              <a:rPr sz="1400" dirty="0"/>
              <a:t> </a:t>
            </a:r>
            <a:r>
              <a:rPr sz="1400" dirty="0" err="1"/>
              <a:t>выполнены</a:t>
            </a:r>
            <a:r>
              <a:rPr sz="1400" dirty="0"/>
              <a:t> </a:t>
            </a:r>
            <a:r>
              <a:rPr sz="1400" dirty="0" err="1"/>
              <a:t>следующие</a:t>
            </a:r>
            <a:r>
              <a:rPr sz="1400" dirty="0"/>
              <a:t> </a:t>
            </a:r>
            <a:r>
              <a:rPr sz="1400" dirty="0" err="1"/>
              <a:t>задачи</a:t>
            </a:r>
            <a:r>
              <a:rPr sz="1400" dirty="0"/>
              <a:t>:</a:t>
            </a:r>
          </a:p>
          <a:p>
            <a:pPr marL="899160" indent="-448945" algn="just" defTabSz="449580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Разработана система мониторинга ключевых технических параметров экзомассажоров с возможностью удаленного доступа для пользователей.</a:t>
            </a:r>
            <a:r>
              <a:rPr sz="1400" dirty="0"/>
              <a:t>;</a:t>
            </a:r>
          </a:p>
          <a:p>
            <a:pPr marL="899160" indent="-448945" algn="just" defTabSz="449580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400" dirty="0"/>
              <a:t>Реализованы алгоритмы анализа данных для выявления аномалий и формирования рекомендаций по предотвращению отказов технических устройств </a:t>
            </a:r>
          </a:p>
          <a:p>
            <a:pPr marL="899160" indent="-448945" algn="just" defTabSz="449580">
              <a:lnSpc>
                <a:spcPct val="150000"/>
              </a:lnSpc>
              <a:buSzPct val="100000"/>
              <a:buAutoNum type="arabicPeriod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400" dirty="0"/>
              <a:t>Реализованы создание и сохранение различных вариантов настроек.</a:t>
            </a:r>
          </a:p>
        </p:txBody>
      </p:sp>
      <p:sp>
        <p:nvSpPr>
          <p:cNvPr id="285" name="Заключение"/>
          <p:cNvSpPr txBox="1"/>
          <p:nvPr/>
        </p:nvSpPr>
        <p:spPr>
          <a:xfrm>
            <a:off x="3518830" y="-52483"/>
            <a:ext cx="2106340" cy="415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 err="1"/>
              <a:t>Заключение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Цель данного проекта:…"/>
          <p:cNvSpPr txBox="1">
            <a:spLocks noGrp="1"/>
          </p:cNvSpPr>
          <p:nvPr>
            <p:ph type="body" sz="quarter" idx="1"/>
          </p:nvPr>
        </p:nvSpPr>
        <p:spPr>
          <a:xfrm>
            <a:off x="299562" y="573740"/>
            <a:ext cx="8544876" cy="449139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895" b="1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 err="1"/>
              <a:t>Цель</a:t>
            </a:r>
            <a:r>
              <a:rPr dirty="0"/>
              <a:t> </a:t>
            </a:r>
            <a:r>
              <a:rPr dirty="0" err="1"/>
              <a:t>данного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: 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12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ru-RU" dirty="0"/>
              <a:t>Главная цель состоит в обеспечении оперативного контроля за работой экзомассажоров, выявлении проблемных ситуаций и предотвращении возможных отказов в работе</a:t>
            </a:r>
            <a:r>
              <a:rPr dirty="0"/>
              <a:t>. 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754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 err="1"/>
              <a:t>Средства</a:t>
            </a:r>
            <a:r>
              <a:rPr dirty="0"/>
              <a:t> </a:t>
            </a:r>
            <a:r>
              <a:rPr dirty="0" err="1"/>
              <a:t>разработки</a:t>
            </a:r>
            <a:r>
              <a:rPr dirty="0"/>
              <a:t>: </a:t>
            </a:r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754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56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9754" indent="-174095" defTabSz="429768">
              <a:lnSpc>
                <a:spcPct val="100000"/>
              </a:lnSpc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Среда</a:t>
            </a:r>
            <a: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b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9754" indent="-174095" defTabSz="429768">
              <a:lnSpc>
                <a:spcPct val="100000"/>
              </a:lnSpc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Язык</a:t>
            </a:r>
            <a: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</a:t>
            </a:r>
            <a: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br>
              <a:rPr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9754" indent="-174095" defTabSz="429768">
              <a:lnSpc>
                <a:spcPct val="100000"/>
              </a:lnSpc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Django, Django REST framework </a:t>
            </a:r>
          </a:p>
          <a:p>
            <a:pPr marL="65659" indent="0" defTabSz="429768">
              <a:lnSpc>
                <a:spcPct val="100000"/>
              </a:lnSpc>
              <a:buClr>
                <a:srgbClr val="009193"/>
              </a:buClr>
              <a:buSzPct val="100000"/>
              <a:buNone/>
              <a:defRPr sz="1316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9754" indent="-174095" defTabSz="429768">
              <a:lnSpc>
                <a:spcPct val="100000"/>
              </a:lnSpc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Формат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обмена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данными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JSON</a:t>
            </a:r>
          </a:p>
          <a:p>
            <a:pPr marL="239754" indent="-174095" defTabSz="429768">
              <a:lnSpc>
                <a:spcPct val="100000"/>
              </a:lnSpc>
              <a:spcBef>
                <a:spcPts val="600"/>
              </a:spcBef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Система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управления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sz="12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версий</a:t>
            </a:r>
            <a:r>
              <a:rPr sz="12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: Git</a:t>
            </a:r>
            <a:endParaRPr lang="en-US" sz="12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39754" indent="-174095" defTabSz="429768">
              <a:lnSpc>
                <a:spcPct val="100000"/>
              </a:lnSpc>
              <a:spcBef>
                <a:spcPts val="600"/>
              </a:spcBef>
              <a:buClr>
                <a:srgbClr val="009193"/>
              </a:buClr>
              <a:buSzPct val="100000"/>
              <a:buFont typeface="Times Roman"/>
              <a:buChar char="•"/>
              <a:defRPr sz="1316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База данных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: MySQL</a:t>
            </a:r>
            <a:br>
              <a:rPr sz="877" dirty="0"/>
            </a:br>
            <a:endParaRPr sz="877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754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 err="1"/>
              <a:t>Задачи</a:t>
            </a:r>
            <a:r>
              <a:rPr dirty="0"/>
              <a:t> </a:t>
            </a:r>
            <a:r>
              <a:rPr dirty="0" err="1"/>
              <a:t>данного</a:t>
            </a:r>
            <a:r>
              <a:rPr dirty="0"/>
              <a:t> </a:t>
            </a:r>
            <a:r>
              <a:rPr dirty="0" err="1"/>
              <a:t>проекта</a:t>
            </a:r>
            <a:r>
              <a:rPr dirty="0"/>
              <a:t>: 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12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877" dirty="0">
                <a:solidFill>
                  <a:srgbClr val="A6B727"/>
                </a:solidFill>
              </a:rPr>
              <a:t>•  </a:t>
            </a:r>
            <a:r>
              <a:rPr dirty="0" err="1"/>
              <a:t>Провести</a:t>
            </a:r>
            <a:r>
              <a:rPr dirty="0"/>
              <a:t> </a:t>
            </a:r>
            <a:r>
              <a:rPr dirty="0" err="1"/>
              <a:t>анализ</a:t>
            </a:r>
            <a:r>
              <a:rPr dirty="0"/>
              <a:t> </a:t>
            </a:r>
            <a:r>
              <a:rPr dirty="0" err="1"/>
              <a:t>предметной</a:t>
            </a:r>
            <a:r>
              <a:rPr dirty="0"/>
              <a:t> </a:t>
            </a:r>
            <a:r>
              <a:rPr dirty="0" err="1"/>
              <a:t>области</a:t>
            </a:r>
            <a:r>
              <a:rPr dirty="0"/>
              <a:t>. 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12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877" dirty="0">
                <a:solidFill>
                  <a:srgbClr val="A6B727"/>
                </a:solidFill>
              </a:rPr>
              <a:t>•  </a:t>
            </a:r>
            <a:r>
              <a:rPr dirty="0" err="1"/>
              <a:t>Реализовать</a:t>
            </a:r>
            <a:r>
              <a:rPr dirty="0"/>
              <a:t> </a:t>
            </a:r>
            <a:r>
              <a:rPr dirty="0" err="1"/>
              <a:t>алгоритмы</a:t>
            </a:r>
            <a:r>
              <a:rPr dirty="0"/>
              <a:t> </a:t>
            </a:r>
            <a:r>
              <a:rPr dirty="0" err="1"/>
              <a:t>приема</a:t>
            </a:r>
            <a:r>
              <a:rPr dirty="0"/>
              <a:t> и </a:t>
            </a:r>
            <a:r>
              <a:rPr dirty="0" err="1"/>
              <a:t>передачи</a:t>
            </a:r>
            <a:r>
              <a:rPr dirty="0"/>
              <a:t> </a:t>
            </a:r>
            <a:r>
              <a:rPr dirty="0" err="1"/>
              <a:t>данных</a:t>
            </a:r>
            <a:r>
              <a:rPr dirty="0"/>
              <a:t>.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12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877" dirty="0">
                <a:solidFill>
                  <a:srgbClr val="A6B727"/>
                </a:solidFill>
              </a:rPr>
              <a:t>•  </a:t>
            </a:r>
            <a:r>
              <a:rPr dirty="0" err="1"/>
              <a:t>Реализовать</a:t>
            </a:r>
            <a:r>
              <a:rPr dirty="0"/>
              <a:t> </a:t>
            </a:r>
            <a:r>
              <a:rPr dirty="0" err="1"/>
              <a:t>создание</a:t>
            </a:r>
            <a:r>
              <a:rPr dirty="0"/>
              <a:t> и </a:t>
            </a:r>
            <a:r>
              <a:rPr dirty="0" err="1"/>
              <a:t>сохранение</a:t>
            </a:r>
            <a:r>
              <a:rPr dirty="0"/>
              <a:t> </a:t>
            </a:r>
            <a:r>
              <a:rPr dirty="0" err="1"/>
              <a:t>различных</a:t>
            </a:r>
            <a:r>
              <a:rPr dirty="0"/>
              <a:t> </a:t>
            </a:r>
            <a:r>
              <a:rPr dirty="0" err="1"/>
              <a:t>вариантов</a:t>
            </a:r>
            <a:r>
              <a:rPr dirty="0"/>
              <a:t> </a:t>
            </a:r>
            <a:r>
              <a:rPr dirty="0" err="1"/>
              <a:t>настроек</a:t>
            </a:r>
            <a:r>
              <a:rPr dirty="0"/>
              <a:t>. </a:t>
            </a:r>
            <a:endParaRPr sz="564" dirty="0"/>
          </a:p>
          <a:p>
            <a:pPr marL="0" indent="0" defTabSz="214884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112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564" dirty="0"/>
          </a:p>
        </p:txBody>
      </p:sp>
      <p:sp>
        <p:nvSpPr>
          <p:cNvPr id="213" name="Цели и задачи"/>
          <p:cNvSpPr txBox="1"/>
          <p:nvPr/>
        </p:nvSpPr>
        <p:spPr>
          <a:xfrm>
            <a:off x="3522584" y="146432"/>
            <a:ext cx="2098832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2000" b="1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t>Цели и задачи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186;p19"/>
          <p:cNvSpPr txBox="1">
            <a:spLocks noGrp="1"/>
          </p:cNvSpPr>
          <p:nvPr>
            <p:ph type="title"/>
          </p:nvPr>
        </p:nvSpPr>
        <p:spPr>
          <a:xfrm>
            <a:off x="724949" y="514161"/>
            <a:ext cx="3300902" cy="810188"/>
          </a:xfrm>
          <a:prstGeom prst="rect">
            <a:avLst/>
          </a:prstGeom>
        </p:spPr>
        <p:txBody>
          <a:bodyPr/>
          <a:lstStyle>
            <a:lvl1pPr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 err="1"/>
              <a:t>Актуальность</a:t>
            </a:r>
            <a:r>
              <a:rPr dirty="0"/>
              <a:t> </a:t>
            </a:r>
          </a:p>
        </p:txBody>
      </p:sp>
      <p:sp>
        <p:nvSpPr>
          <p:cNvPr id="216" name="Google Shape;187;p19"/>
          <p:cNvSpPr txBox="1">
            <a:spLocks noGrp="1"/>
          </p:cNvSpPr>
          <p:nvPr>
            <p:ph type="body" sz="quarter" idx="1"/>
          </p:nvPr>
        </p:nvSpPr>
        <p:spPr>
          <a:xfrm>
            <a:off x="724949" y="1380020"/>
            <a:ext cx="3300902" cy="307991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defTabSz="658368">
              <a:defRPr sz="1152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ru-RU" dirty="0"/>
              <a:t>Управление сенсорами и связанными с ними данными становится все более актуальным в условиях роста Интернета вещей (</a:t>
            </a:r>
            <a:r>
              <a:rPr lang="ru-RU" dirty="0" err="1"/>
              <a:t>IoT</a:t>
            </a:r>
            <a:r>
              <a:rPr lang="ru-RU" dirty="0"/>
              <a:t>). Системы управления сенсорами позволяют эффективно контролировать и управлять различными процессами в различных сферах, таких как умные города, промышленность, сельское хозяйство и медицина. Они способствуют улучшению качества и эффективности работы, автоматизации процессов, персонализации настроек, обеспечивают безопасность и надежность данных, а также способствуют инновациям и повышению конкурентоспособности. Таким образом, проект по управлению сенсорами и данными о них оправдывает свою актуальность в современном мире.</a:t>
            </a:r>
          </a:p>
        </p:txBody>
      </p:sp>
      <p:pic>
        <p:nvPicPr>
          <p:cNvPr id="1026" name="Picture 2" descr="ЭКЗОмассаж Хабаровск | Хабаровск | Online booking">
            <a:extLst>
              <a:ext uri="{FF2B5EF4-FFF2-40B4-BE49-F238E27FC236}">
                <a16:creationId xmlns:a16="http://schemas.microsoft.com/office/drawing/2014/main" id="{2AAFF6C5-3EAE-7D6D-9270-502FF9EF6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0"/>
            <a:ext cx="4572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Рисунок 2.1 Функционал программы «Онлайн-платформа для продажи одежды». Роль админ."/>
          <p:cNvSpPr txBox="1"/>
          <p:nvPr/>
        </p:nvSpPr>
        <p:spPr>
          <a:xfrm>
            <a:off x="904918" y="402973"/>
            <a:ext cx="7334164" cy="694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 defTabSz="457200">
              <a:lnSpc>
                <a:spcPct val="150000"/>
              </a:lnSpc>
              <a:defRPr sz="16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r>
              <a:rPr dirty="0" err="1">
                <a:latin typeface="Times New Roman"/>
                <a:ea typeface="Times New Roman"/>
                <a:cs typeface="Times New Roman"/>
                <a:sym typeface="Times New Roman"/>
              </a:rPr>
              <a:t>Рисунок</a:t>
            </a:r>
            <a:r>
              <a:rPr dirty="0">
                <a:latin typeface="Times New Roman"/>
                <a:ea typeface="Times New Roman"/>
                <a:cs typeface="Times New Roman"/>
                <a:sym typeface="Times New Roman"/>
              </a:rPr>
              <a:t> 2.1 </a:t>
            </a:r>
            <a:r>
              <a:rPr dirty="0" err="1">
                <a:latin typeface="Times New Roman"/>
                <a:ea typeface="Times New Roman"/>
                <a:cs typeface="Times New Roman"/>
                <a:sym typeface="Times New Roman"/>
              </a:rPr>
              <a:t>Функционал</a:t>
            </a:r>
            <a:r>
              <a:rPr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dirty="0">
                <a:latin typeface="Times New Roman"/>
                <a:ea typeface="Times New Roman"/>
                <a:cs typeface="Times New Roman"/>
                <a:sym typeface="Times New Roman"/>
              </a:rPr>
              <a:t>системы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defTabSz="457200">
              <a:lnSpc>
                <a:spcPct val="150000"/>
              </a:lnSpc>
              <a:defRPr sz="1600" b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04D07C-EE3C-396E-5FBE-AA3D3FF6A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8484"/>
            <a:ext cx="9144000" cy="379333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07;p22"/>
          <p:cNvSpPr txBox="1">
            <a:spLocks noGrp="1"/>
          </p:cNvSpPr>
          <p:nvPr>
            <p:ph type="title"/>
          </p:nvPr>
        </p:nvSpPr>
        <p:spPr>
          <a:xfrm>
            <a:off x="1106819" y="240017"/>
            <a:ext cx="3639753" cy="759001"/>
          </a:xfrm>
          <a:prstGeom prst="rect">
            <a:avLst/>
          </a:prstGeom>
        </p:spPr>
        <p:txBody>
          <a:bodyPr/>
          <a:lstStyle>
            <a:lvl1pPr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Проблемы</a:t>
            </a:r>
          </a:p>
        </p:txBody>
      </p:sp>
      <p:sp>
        <p:nvSpPr>
          <p:cNvPr id="234" name="Google Shape;209;p22"/>
          <p:cNvSpPr txBox="1">
            <a:spLocks noGrp="1"/>
          </p:cNvSpPr>
          <p:nvPr>
            <p:ph type="body" sz="quarter" idx="1"/>
          </p:nvPr>
        </p:nvSpPr>
        <p:spPr>
          <a:xfrm>
            <a:off x="1376835" y="1335100"/>
            <a:ext cx="2832900" cy="75900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indent="-311150">
              <a:spcBef>
                <a:spcPts val="1600"/>
              </a:spcBef>
              <a:defRPr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ru-RU" dirty="0"/>
              <a:t>Нет возможности мониторинга состояния устройств</a:t>
            </a:r>
            <a:endParaRPr dirty="0"/>
          </a:p>
        </p:txBody>
      </p:sp>
      <p:grpSp>
        <p:nvGrpSpPr>
          <p:cNvPr id="233" name="Google Shape;208;p22"/>
          <p:cNvGrpSpPr/>
          <p:nvPr/>
        </p:nvGrpSpPr>
        <p:grpSpPr>
          <a:xfrm>
            <a:off x="538523" y="1341719"/>
            <a:ext cx="745764" cy="745764"/>
            <a:chOff x="0" y="0"/>
            <a:chExt cx="745762" cy="745762"/>
          </a:xfrm>
        </p:grpSpPr>
        <p:sp>
          <p:nvSpPr>
            <p:cNvPr id="231" name="Кружок"/>
            <p:cNvSpPr/>
            <p:nvPr/>
          </p:nvSpPr>
          <p:spPr>
            <a:xfrm>
              <a:off x="0" y="0"/>
              <a:ext cx="745763" cy="745763"/>
            </a:xfrm>
            <a:prstGeom prst="ellipse">
              <a:avLst/>
            </a:prstGeom>
            <a:solidFill>
              <a:srgbClr val="00BF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1"/>
            <p:cNvSpPr txBox="1"/>
            <p:nvPr/>
          </p:nvSpPr>
          <p:spPr>
            <a:xfrm>
              <a:off x="109215" y="39662"/>
              <a:ext cx="527333" cy="666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 sz="1500" b="1">
                  <a:solidFill>
                    <a:srgbClr val="FFFFFF"/>
                  </a:solidFill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237" name="Google Shape;210;p22"/>
          <p:cNvGrpSpPr/>
          <p:nvPr/>
        </p:nvGrpSpPr>
        <p:grpSpPr>
          <a:xfrm>
            <a:off x="538523" y="3038105"/>
            <a:ext cx="745764" cy="745763"/>
            <a:chOff x="0" y="0"/>
            <a:chExt cx="745762" cy="745762"/>
          </a:xfrm>
        </p:grpSpPr>
        <p:sp>
          <p:nvSpPr>
            <p:cNvPr id="235" name="Кружок"/>
            <p:cNvSpPr/>
            <p:nvPr/>
          </p:nvSpPr>
          <p:spPr>
            <a:xfrm>
              <a:off x="0" y="0"/>
              <a:ext cx="745763" cy="745763"/>
            </a:xfrm>
            <a:prstGeom prst="ellipse">
              <a:avLst/>
            </a:prstGeom>
            <a:solidFill>
              <a:srgbClr val="00BF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2"/>
            <p:cNvSpPr txBox="1"/>
            <p:nvPr/>
          </p:nvSpPr>
          <p:spPr>
            <a:xfrm>
              <a:off x="109215" y="39662"/>
              <a:ext cx="527333" cy="666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 sz="1500" b="1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238" name="Google Shape;211;p22"/>
          <p:cNvSpPr txBox="1"/>
          <p:nvPr/>
        </p:nvSpPr>
        <p:spPr>
          <a:xfrm>
            <a:off x="1510245" y="3009331"/>
            <a:ext cx="2832901" cy="105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 err="1"/>
              <a:t>Оплата</a:t>
            </a:r>
            <a:r>
              <a:rPr dirty="0"/>
              <a:t> </a:t>
            </a:r>
            <a:r>
              <a:rPr dirty="0" err="1"/>
              <a:t>заработной</a:t>
            </a:r>
            <a:r>
              <a:rPr dirty="0"/>
              <a:t> </a:t>
            </a:r>
            <a:r>
              <a:rPr dirty="0" err="1"/>
              <a:t>платы</a:t>
            </a:r>
            <a:r>
              <a:rPr dirty="0"/>
              <a:t> </a:t>
            </a:r>
            <a:r>
              <a:rPr dirty="0" err="1"/>
              <a:t>большому</a:t>
            </a:r>
            <a:r>
              <a:rPr dirty="0"/>
              <a:t> </a:t>
            </a:r>
            <a:r>
              <a:rPr dirty="0" err="1"/>
              <a:t>количеству</a:t>
            </a:r>
            <a:r>
              <a:rPr dirty="0"/>
              <a:t> </a:t>
            </a:r>
            <a:r>
              <a:rPr dirty="0" err="1"/>
              <a:t>сотрудников</a:t>
            </a:r>
            <a:r>
              <a:rPr dirty="0"/>
              <a:t> </a:t>
            </a:r>
            <a:r>
              <a:rPr dirty="0" err="1"/>
              <a:t>магазина</a:t>
            </a:r>
            <a:endParaRPr dirty="0"/>
          </a:p>
        </p:txBody>
      </p:sp>
      <p:grpSp>
        <p:nvGrpSpPr>
          <p:cNvPr id="241" name="Google Shape;212;p22"/>
          <p:cNvGrpSpPr/>
          <p:nvPr/>
        </p:nvGrpSpPr>
        <p:grpSpPr>
          <a:xfrm>
            <a:off x="4813397" y="1354281"/>
            <a:ext cx="720640" cy="720640"/>
            <a:chOff x="0" y="0"/>
            <a:chExt cx="720639" cy="720639"/>
          </a:xfrm>
        </p:grpSpPr>
        <p:sp>
          <p:nvSpPr>
            <p:cNvPr id="239" name="Кружок"/>
            <p:cNvSpPr/>
            <p:nvPr/>
          </p:nvSpPr>
          <p:spPr>
            <a:xfrm>
              <a:off x="0" y="0"/>
              <a:ext cx="720640" cy="720640"/>
            </a:xfrm>
            <a:prstGeom prst="ellipse">
              <a:avLst/>
            </a:prstGeom>
            <a:solidFill>
              <a:srgbClr val="00BF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3"/>
            <p:cNvSpPr txBox="1"/>
            <p:nvPr/>
          </p:nvSpPr>
          <p:spPr>
            <a:xfrm>
              <a:off x="105535" y="38326"/>
              <a:ext cx="509569" cy="6439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 sz="1500" b="1">
                  <a:solidFill>
                    <a:srgbClr val="FFFFFF"/>
                  </a:solidFill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242" name="Google Shape;213;p22"/>
          <p:cNvSpPr txBox="1"/>
          <p:nvPr/>
        </p:nvSpPr>
        <p:spPr>
          <a:xfrm>
            <a:off x="5775433" y="1188700"/>
            <a:ext cx="2832901" cy="105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pPr>
              <a:lnSpc>
                <a:spcPct val="115000"/>
              </a:lnSpc>
              <a:spcBef>
                <a:spcPts val="1600"/>
              </a:spcBef>
              <a:defRPr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ru-RU" dirty="0"/>
              <a:t>!</a:t>
            </a:r>
          </a:p>
        </p:txBody>
      </p:sp>
      <p:grpSp>
        <p:nvGrpSpPr>
          <p:cNvPr id="245" name="Google Shape;214;p22"/>
          <p:cNvGrpSpPr/>
          <p:nvPr/>
        </p:nvGrpSpPr>
        <p:grpSpPr>
          <a:xfrm>
            <a:off x="4813397" y="3050666"/>
            <a:ext cx="720640" cy="720641"/>
            <a:chOff x="0" y="0"/>
            <a:chExt cx="720639" cy="720639"/>
          </a:xfrm>
        </p:grpSpPr>
        <p:sp>
          <p:nvSpPr>
            <p:cNvPr id="243" name="Кружок"/>
            <p:cNvSpPr/>
            <p:nvPr/>
          </p:nvSpPr>
          <p:spPr>
            <a:xfrm>
              <a:off x="0" y="0"/>
              <a:ext cx="720640" cy="720640"/>
            </a:xfrm>
            <a:prstGeom prst="ellipse">
              <a:avLst/>
            </a:prstGeom>
            <a:solidFill>
              <a:srgbClr val="00BF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4"/>
            <p:cNvSpPr txBox="1"/>
            <p:nvPr/>
          </p:nvSpPr>
          <p:spPr>
            <a:xfrm>
              <a:off x="105535" y="38326"/>
              <a:ext cx="509569" cy="6439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 sz="1500" b="1">
                  <a:solidFill>
                    <a:srgbClr val="FFFFFF"/>
                  </a:solidFill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246" name="Google Shape;215;p22"/>
          <p:cNvSpPr txBox="1"/>
          <p:nvPr/>
        </p:nvSpPr>
        <p:spPr>
          <a:xfrm>
            <a:off x="5775433" y="2834796"/>
            <a:ext cx="2832901" cy="1400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defTabSz="859536">
              <a:lnSpc>
                <a:spcPct val="115000"/>
              </a:lnSpc>
              <a:spcBef>
                <a:spcPts val="1500"/>
              </a:spcBef>
              <a:defRPr sz="150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dirty="0" err="1"/>
              <a:t>Значительная</a:t>
            </a:r>
            <a:r>
              <a:rPr dirty="0"/>
              <a:t> </a:t>
            </a:r>
            <a:r>
              <a:rPr dirty="0" err="1"/>
              <a:t>часть</a:t>
            </a:r>
            <a:r>
              <a:rPr dirty="0"/>
              <a:t> </a:t>
            </a:r>
            <a:r>
              <a:rPr dirty="0" err="1"/>
              <a:t>денежных</a:t>
            </a:r>
            <a:r>
              <a:rPr dirty="0"/>
              <a:t> </a:t>
            </a:r>
            <a:r>
              <a:rPr dirty="0" err="1"/>
              <a:t>средств</a:t>
            </a:r>
            <a:r>
              <a:rPr dirty="0"/>
              <a:t> </a:t>
            </a:r>
            <a:r>
              <a:rPr dirty="0" err="1"/>
              <a:t>уходит</a:t>
            </a:r>
            <a:r>
              <a:rPr lang="ru-RU" dirty="0"/>
              <a:t> на перелеты в случае возникновения проблем с </a:t>
            </a:r>
            <a:r>
              <a:rPr lang="ru-RU" dirty="0" err="1"/>
              <a:t>утройством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EAF3D19-1D86-45BC-AE7D-83041A114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31" y="0"/>
            <a:ext cx="6751659" cy="51435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634693-A5E4-4BB0-B5EA-BDAAB4DC5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20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951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Диаграммы компонентов"/>
          <p:cNvSpPr txBox="1"/>
          <p:nvPr/>
        </p:nvSpPr>
        <p:spPr>
          <a:xfrm>
            <a:off x="2363830" y="198442"/>
            <a:ext cx="4416340" cy="415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Диаграммы компонентов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BC7C13-E1FB-8B69-8012-FDF3CD637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330"/>
            <a:ext cx="9144000" cy="425945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Диаграммы компонентов"/>
          <p:cNvSpPr txBox="1"/>
          <p:nvPr/>
        </p:nvSpPr>
        <p:spPr>
          <a:xfrm>
            <a:off x="2363830" y="198442"/>
            <a:ext cx="404277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Классы-сущности и связи между ними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943F013-7E4E-34A6-6495-B8CA5F548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859473"/>
            <a:ext cx="7234237" cy="398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7583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A9988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489</Words>
  <Application>Microsoft Office PowerPoint</Application>
  <PresentationFormat>Экран (16:9)</PresentationFormat>
  <Paragraphs>64</Paragraphs>
  <Slides>17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Raleway</vt:lpstr>
      <vt:lpstr>Times New Roman</vt:lpstr>
      <vt:lpstr>Times Roman</vt:lpstr>
      <vt:lpstr>Тема Office</vt:lpstr>
      <vt:lpstr>Презентация PowerPoint</vt:lpstr>
      <vt:lpstr>Презентация PowerPoint</vt:lpstr>
      <vt:lpstr>Актуальность </vt:lpstr>
      <vt:lpstr>Презентация PowerPoint</vt:lpstr>
      <vt:lpstr>Проблемы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</cp:lastModifiedBy>
  <cp:revision>3</cp:revision>
  <dcterms:modified xsi:type="dcterms:W3CDTF">2024-05-28T02:51:58Z</dcterms:modified>
</cp:coreProperties>
</file>